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88" r:id="rId1"/>
  </p:sldMasterIdLst>
  <p:notesMasterIdLst>
    <p:notesMasterId r:id="rId18"/>
  </p:notesMasterIdLst>
  <p:sldIdLst>
    <p:sldId id="265" r:id="rId2"/>
    <p:sldId id="257" r:id="rId3"/>
    <p:sldId id="284" r:id="rId4"/>
    <p:sldId id="268" r:id="rId5"/>
    <p:sldId id="293" r:id="rId6"/>
    <p:sldId id="288" r:id="rId7"/>
    <p:sldId id="290" r:id="rId8"/>
    <p:sldId id="292" r:id="rId9"/>
    <p:sldId id="294" r:id="rId10"/>
    <p:sldId id="295" r:id="rId11"/>
    <p:sldId id="297" r:id="rId12"/>
    <p:sldId id="296" r:id="rId13"/>
    <p:sldId id="298" r:id="rId14"/>
    <p:sldId id="278" r:id="rId15"/>
    <p:sldId id="274" r:id="rId16"/>
    <p:sldId id="264" r:id="rId17"/>
  </p:sldIdLst>
  <p:sldSz cx="9144000" cy="6858000" type="screen4x3"/>
  <p:notesSz cx="6797675" cy="987266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5A58E"/>
    <a:srgbClr val="E0A381"/>
    <a:srgbClr val="C78F8B"/>
    <a:srgbClr val="304E42"/>
    <a:srgbClr val="B56612"/>
    <a:srgbClr val="897246"/>
    <a:srgbClr val="839944"/>
    <a:srgbClr val="4F5D3A"/>
    <a:srgbClr val="8F280C"/>
    <a:srgbClr val="8CA2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47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1710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6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Доходы 2024г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18161.38</c:v>
                </c:pt>
                <c:pt idx="1">
                  <c:v>14815.76</c:v>
                </c:pt>
                <c:pt idx="2" formatCode="General">
                  <c:v>17333.580000000002</c:v>
                </c:pt>
                <c:pt idx="3" formatCode="General">
                  <c:v>138076.23000000001</c:v>
                </c:pt>
                <c:pt idx="4" formatCode="General">
                  <c:v>6517.18</c:v>
                </c:pt>
                <c:pt idx="5" formatCode="General">
                  <c:v>30718.63</c:v>
                </c:pt>
                <c:pt idx="6" formatCode="General">
                  <c:v>35264.25</c:v>
                </c:pt>
                <c:pt idx="7" formatCode="General">
                  <c:v>24584.880000000001</c:v>
                </c:pt>
                <c:pt idx="8" formatCode="General">
                  <c:v>12333.2</c:v>
                </c:pt>
                <c:pt idx="9" formatCode="General">
                  <c:v>12207.97</c:v>
                </c:pt>
                <c:pt idx="10" formatCode="General">
                  <c:v>46045.78</c:v>
                </c:pt>
                <c:pt idx="11" formatCode="General">
                  <c:v>21917.57</c:v>
                </c:pt>
                <c:pt idx="12" formatCode="General">
                  <c:v>10649.31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Доходы 2025 г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dLbl>
              <c:idx val="0"/>
              <c:layout>
                <c:manualLayout>
                  <c:x val="7.0050661520939831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General</c:formatCode>
                <c:ptCount val="13"/>
                <c:pt idx="0">
                  <c:v>13725.18</c:v>
                </c:pt>
                <c:pt idx="1">
                  <c:v>14235.6</c:v>
                </c:pt>
                <c:pt idx="2">
                  <c:v>16238.31</c:v>
                </c:pt>
                <c:pt idx="3">
                  <c:v>134766.43</c:v>
                </c:pt>
                <c:pt idx="4">
                  <c:v>5754.83</c:v>
                </c:pt>
                <c:pt idx="5">
                  <c:v>164398.75</c:v>
                </c:pt>
                <c:pt idx="6">
                  <c:v>27106.65</c:v>
                </c:pt>
                <c:pt idx="7">
                  <c:v>17334.46</c:v>
                </c:pt>
                <c:pt idx="8">
                  <c:v>11976.02</c:v>
                </c:pt>
                <c:pt idx="9">
                  <c:v>10789.15</c:v>
                </c:pt>
                <c:pt idx="10">
                  <c:v>31674.52</c:v>
                </c:pt>
                <c:pt idx="11">
                  <c:v>17684.7</c:v>
                </c:pt>
                <c:pt idx="12">
                  <c:v>20979.68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2E1-4C77-BC15-85CE744B069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2E1-4C77-BC15-85CE744B069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2E1-4C77-BC15-85CE744B069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6277.62</c:v>
                </c:pt>
                <c:pt idx="1">
                  <c:v>188.36</c:v>
                </c:pt>
                <c:pt idx="2">
                  <c:v>2051</c:v>
                </c:pt>
                <c:pt idx="3">
                  <c:v>1878.82</c:v>
                </c:pt>
                <c:pt idx="4">
                  <c:v>1154.67</c:v>
                </c:pt>
                <c:pt idx="6">
                  <c:v>5949.51</c:v>
                </c:pt>
                <c:pt idx="7">
                  <c:v>150.61000000000001</c:v>
                </c:pt>
                <c:pt idx="8">
                  <c:v>243.9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2E1-4C77-BC15-85CE744B06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8E5-4366-9458-F96A910D728C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E5-4366-9458-F96A910D728C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8E5-4366-9458-F96A910D72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5198.72</c:v>
                </c:pt>
                <c:pt idx="1">
                  <c:v>188.36</c:v>
                </c:pt>
                <c:pt idx="2">
                  <c:v>1756.9</c:v>
                </c:pt>
                <c:pt idx="3">
                  <c:v>2103.6799999999998</c:v>
                </c:pt>
                <c:pt idx="4">
                  <c:v>603.15</c:v>
                </c:pt>
                <c:pt idx="6">
                  <c:v>2007.09</c:v>
                </c:pt>
                <c:pt idx="7">
                  <c:v>89.81</c:v>
                </c:pt>
                <c:pt idx="8">
                  <c:v>149.16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E5-4366-9458-F96A910D7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00C-4770-AEBE-2D271B892FA6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00C-4770-AEBE-2D271B892FA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00C-4770-AEBE-2D271B892F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3850.99</c:v>
                </c:pt>
                <c:pt idx="1">
                  <c:v>163.69999999999999</c:v>
                </c:pt>
                <c:pt idx="2">
                  <c:v>2006.93</c:v>
                </c:pt>
                <c:pt idx="3">
                  <c:v>997.32</c:v>
                </c:pt>
                <c:pt idx="4">
                  <c:v>1092.95</c:v>
                </c:pt>
                <c:pt idx="6">
                  <c:v>1974.96</c:v>
                </c:pt>
                <c:pt idx="7">
                  <c:v>64.55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00C-4770-AEBE-2D271B892F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577-4020-8DA5-BAF56F9A041A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77-4020-8DA5-BAF56F9A041A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577-4020-8DA5-BAF56F9A04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5405.68</c:v>
                </c:pt>
                <c:pt idx="1">
                  <c:v>470.95</c:v>
                </c:pt>
                <c:pt idx="2">
                  <c:v>100</c:v>
                </c:pt>
                <c:pt idx="3">
                  <c:v>3973.53</c:v>
                </c:pt>
                <c:pt idx="4">
                  <c:v>7833.54</c:v>
                </c:pt>
                <c:pt idx="6">
                  <c:v>13149.1</c:v>
                </c:pt>
                <c:pt idx="7">
                  <c:v>301.20999999999998</c:v>
                </c:pt>
                <c:pt idx="8">
                  <c:v>217.28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577-4020-8DA5-BAF56F9A04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9.9631290329628246E-3"/>
                  <c:y val="-0.15405939001294267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158-408C-97E2-96604836BC36}"/>
                </c:ext>
              </c:extLst>
            </c:dLbl>
            <c:dLbl>
              <c:idx val="2"/>
              <c:layout>
                <c:manualLayout>
                  <c:x val="-3.9450906609400363E-3"/>
                  <c:y val="0.2238847006003348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49D-4065-852A-FDAF4390FE0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158-408C-97E2-96604836BC3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158-408C-97E2-96604836BC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5459.13</c:v>
                </c:pt>
                <c:pt idx="1">
                  <c:v>188.36</c:v>
                </c:pt>
                <c:pt idx="3">
                  <c:v>1503.22</c:v>
                </c:pt>
                <c:pt idx="4">
                  <c:v>4745.28</c:v>
                </c:pt>
                <c:pt idx="6">
                  <c:v>5956.84</c:v>
                </c:pt>
                <c:pt idx="7">
                  <c:v>139.78</c:v>
                </c:pt>
                <c:pt idx="8">
                  <c:v>201.6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158-408C-97E2-96604836BC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F02-47A7-A372-C924B1B9027E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F02-47A7-A372-C924B1B9027E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F02-47A7-A372-C924B1B9027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3526.07</c:v>
                </c:pt>
                <c:pt idx="1">
                  <c:v>188.36</c:v>
                </c:pt>
                <c:pt idx="2">
                  <c:v>1682.79</c:v>
                </c:pt>
                <c:pt idx="3">
                  <c:v>10141.93</c:v>
                </c:pt>
                <c:pt idx="4">
                  <c:v>2329.35</c:v>
                </c:pt>
                <c:pt idx="6">
                  <c:v>3147.95</c:v>
                </c:pt>
                <c:pt idx="7">
                  <c:v>86.06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F02-47A7-A372-C924B1B902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6.0736211299299969E-3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B39-4C6B-9F5F-6BD0E6AF563B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B39-4C6B-9F5F-6BD0E6AF563B}"/>
                </c:ext>
              </c:extLst>
            </c:dLbl>
            <c:dLbl>
              <c:idx val="7"/>
              <c:layout>
                <c:manualLayout>
                  <c:x val="-0.15919929985002299"/>
                  <c:y val="2.3804265960791771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B39-4C6B-9F5F-6BD0E6AF563B}"/>
                </c:ext>
              </c:extLst>
            </c:dLbl>
            <c:dLbl>
              <c:idx val="8"/>
              <c:layout>
                <c:manualLayout>
                  <c:x val="0.15899720993832564"/>
                  <c:y val="1.683935740035244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096-4161-8948-FBFA10F124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2809.64</c:v>
                </c:pt>
                <c:pt idx="1">
                  <c:v>188.36</c:v>
                </c:pt>
                <c:pt idx="3">
                  <c:v>747.99</c:v>
                </c:pt>
                <c:pt idx="4">
                  <c:v>352.12</c:v>
                </c:pt>
                <c:pt idx="6">
                  <c:v>1403.6</c:v>
                </c:pt>
                <c:pt idx="7">
                  <c:v>32.200000000000003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B39-4C6B-9F5F-6BD0E6AF56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7F7-45DD-9B23-548F52D4CC2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7F7-45DD-9B23-548F52D4CC2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7F7-45DD-9B23-548F52D4CC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137944.32000000001</c:v>
                </c:pt>
                <c:pt idx="1">
                  <c:v>188.36</c:v>
                </c:pt>
                <c:pt idx="2">
                  <c:v>2484.4899999999998</c:v>
                </c:pt>
                <c:pt idx="3">
                  <c:v>1873.54</c:v>
                </c:pt>
                <c:pt idx="4">
                  <c:v>2843.94</c:v>
                </c:pt>
                <c:pt idx="6">
                  <c:v>18500.23</c:v>
                </c:pt>
                <c:pt idx="7">
                  <c:v>266.23</c:v>
                </c:pt>
                <c:pt idx="8">
                  <c:v>217.7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7F7-45DD-9B23-548F52D4CC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6553200" h="6553200"/>
              <a:bevelB w="6553200" h="6553200"/>
            </a:sp3d>
          </c:spPr>
          <c:explosion val="25"/>
          <c:dPt>
            <c:idx val="0"/>
            <c:bubble3D val="0"/>
            <c:spPr>
              <a:solidFill>
                <a:srgbClr val="00B050"/>
              </a:solidFill>
              <a:scene3d>
                <a:camera prst="orthographicFront"/>
                <a:lightRig rig="threePt" dir="t"/>
              </a:scene3d>
              <a:sp3d>
                <a:bevelT w="6553200" h="6553200"/>
                <a:bevelB w="6553200" h="6553200"/>
              </a:sp3d>
            </c:spPr>
            <c:extLst>
              <c:ext xmlns:c16="http://schemas.microsoft.com/office/drawing/2014/chart" uri="{C3380CC4-5D6E-409C-BE32-E72D297353CC}">
                <c16:uniqueId val="{00000001-6D45-4E4A-9002-17427FFFB8F1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3.2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45-4E4A-9002-17427FFFB8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895089326470277"/>
          <c:y val="7.7841994397101114E-2"/>
          <c:w val="0.55725402507738542"/>
          <c:h val="0.92215800560289884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Лист1!$B$2</c:f>
              <c:strCache>
                <c:ptCount val="1"/>
                <c:pt idx="0">
                  <c:v>Столбец2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latin typeface="Arial Black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Лист1!$A$3:$A$21</c:f>
              <c:strCache>
                <c:ptCount val="19"/>
                <c:pt idx="0">
                  <c:v>Модернизация и ремонт систем теплоснабжения</c:v>
                </c:pt>
                <c:pt idx="1">
                  <c:v>Разработка и корректировка схем теплоснабжения</c:v>
                </c:pt>
                <c:pt idx="2">
                  <c:v>Оплата взносов за капитальный ремонт многоквартирных домов на территории Варненского муниципального района</c:v>
                </c:pt>
                <c:pt idx="3">
                  <c:v>Модернизация, реконструкция, капитальный ремонт и строительство котельных, систем водоснабжения, водоотведения, систем электроснабжения, теплоснабжения, включая центральные тепловые пункты, в том числе проектно-изыскательские работы, капитальный ремонт га</c:v>
                </c:pt>
                <c:pt idx="4">
                  <c:v>Предупреждение чрезвычайных ситуаций</c:v>
                </c:pt>
                <c:pt idx="5">
                  <c:v>Обеспечение первичных мер пожарной безопасности в границах муниципального района</c:v>
                </c:pt>
                <c:pt idx="6">
                  <c:v>Обеспечение первичных мер пожарной безопасности в части создания условий для организации добровольной пожарной охраны</c:v>
                </c:pt>
                <c:pt idx="7">
                  <c:v>Осуществление мер социальной поддержки граждан, работающих и проживающих в сельских населенных пунктах и рабочих поселках</c:v>
                </c:pt>
                <c:pt idx="8">
                  <c:v>Осуществление первичного воинского учета органами местного самоуправления поселений</c:v>
                </c:pt>
                <c:pt idx="9">
                  <c:v>Культурно-массовые мероприятия районного масштаба</c:v>
                </c:pt>
                <c:pt idx="10">
                  <c:v>Обустройство мест (площадок) накопления твердых коммунальных отходов, обеспечение контейнерным сбором образующихся в жилом фонде ТКО</c:v>
                </c:pt>
                <c:pt idx="11">
                  <c:v>Капитальный ремонт, ремонт и содержание автомобильных дорог общего пользования местного значения</c:v>
                </c:pt>
                <c:pt idx="12">
                  <c:v>Мероприятия по совершенствованию движения пешеходов и предупреждению аварийности с участием пешеходов</c:v>
                </c:pt>
                <c:pt idx="13">
                  <c:v>Обустройство остановок муниципального пассажирского транспорта</c:v>
                </c:pt>
                <c:pt idx="14">
                  <c:v>Расходы на мероприятия по благоустройству поселений</c:v>
                </c:pt>
                <c:pt idx="15">
                  <c:v>Мероприятия по охране окружающей среды</c:v>
                </c:pt>
                <c:pt idx="16">
                  <c:v>Водоснабжение сельских территорий</c:v>
                </c:pt>
                <c:pt idx="17">
                  <c:v>Приобретение зданий для размещения муниципальных учреждений культуры</c:v>
                </c:pt>
                <c:pt idx="18">
                  <c:v>Дотации</c:v>
                </c:pt>
              </c:strCache>
            </c:strRef>
          </c:cat>
          <c:val>
            <c:numRef>
              <c:f>Лист1!$B$3:$B$21</c:f>
              <c:numCache>
                <c:formatCode>#\ ##0.0</c:formatCode>
                <c:ptCount val="19"/>
                <c:pt idx="0">
                  <c:v>960.39</c:v>
                </c:pt>
                <c:pt idx="1">
                  <c:v>303.98</c:v>
                </c:pt>
                <c:pt idx="2">
                  <c:v>512.62</c:v>
                </c:pt>
                <c:pt idx="3">
                  <c:v>6289.4</c:v>
                </c:pt>
                <c:pt idx="4">
                  <c:v>1463.93</c:v>
                </c:pt>
                <c:pt idx="5">
                  <c:v>123.47</c:v>
                </c:pt>
                <c:pt idx="6">
                  <c:v>5415.04</c:v>
                </c:pt>
                <c:pt idx="7">
                  <c:v>1528.54</c:v>
                </c:pt>
                <c:pt idx="8">
                  <c:v>3359.47</c:v>
                </c:pt>
                <c:pt idx="9">
                  <c:v>2051.5100000000002</c:v>
                </c:pt>
                <c:pt idx="10">
                  <c:v>5589.63</c:v>
                </c:pt>
                <c:pt idx="11">
                  <c:v>84578.98</c:v>
                </c:pt>
                <c:pt idx="12">
                  <c:v>10001.65</c:v>
                </c:pt>
                <c:pt idx="13">
                  <c:v>113.64</c:v>
                </c:pt>
                <c:pt idx="14">
                  <c:v>252.29</c:v>
                </c:pt>
                <c:pt idx="15">
                  <c:v>25001.47</c:v>
                </c:pt>
                <c:pt idx="16">
                  <c:v>2200</c:v>
                </c:pt>
                <c:pt idx="17">
                  <c:v>136122.92000000001</c:v>
                </c:pt>
                <c:pt idx="18">
                  <c:v>124543.8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91-45B6-AFCD-2FA055FED4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5377792"/>
        <c:axId val="255375616"/>
      </c:barChart>
      <c:valAx>
        <c:axId val="255375616"/>
        <c:scaling>
          <c:orientation val="minMax"/>
        </c:scaling>
        <c:delete val="1"/>
        <c:axPos val="b"/>
        <c:majorGridlines/>
        <c:numFmt formatCode="#\ ##0.0" sourceLinked="1"/>
        <c:majorTickMark val="out"/>
        <c:minorTickMark val="none"/>
        <c:tickLblPos val="none"/>
        <c:crossAx val="255377792"/>
        <c:crosses val="autoZero"/>
        <c:crossBetween val="between"/>
      </c:valAx>
      <c:catAx>
        <c:axId val="255377792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 b="1"/>
            </a:pPr>
            <a:endParaRPr lang="ru-RU"/>
          </a:p>
        </c:txPr>
        <c:crossAx val="2553756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/>
    </a:sp3d>
  </c:spPr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 год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14370.11</c:v>
                </c:pt>
                <c:pt idx="1">
                  <c:v>17820.45</c:v>
                </c:pt>
                <c:pt idx="2" formatCode="#,##0.00">
                  <c:v>18400.54</c:v>
                </c:pt>
                <c:pt idx="3" formatCode="#,##0.00">
                  <c:v>138498.12</c:v>
                </c:pt>
                <c:pt idx="4" formatCode="#,##0.00">
                  <c:v>6423.84</c:v>
                </c:pt>
                <c:pt idx="5" formatCode="#,##0.00">
                  <c:v>25662.5</c:v>
                </c:pt>
                <c:pt idx="6" formatCode="#,##0.00">
                  <c:v>34623.1</c:v>
                </c:pt>
                <c:pt idx="7" formatCode="#,##0.00">
                  <c:v>25092.83</c:v>
                </c:pt>
                <c:pt idx="8" formatCode="#,##0.00">
                  <c:v>12336.46</c:v>
                </c:pt>
                <c:pt idx="9" formatCode="#,##0.00">
                  <c:v>12571.35</c:v>
                </c:pt>
                <c:pt idx="10" formatCode="#,##0.00">
                  <c:v>45246.81</c:v>
                </c:pt>
                <c:pt idx="11" formatCode="#,##0.00">
                  <c:v>21463.38</c:v>
                </c:pt>
                <c:pt idx="12" formatCode="#,##0.00">
                  <c:v>10465.5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 год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dLbls>
            <c:dLbl>
              <c:idx val="0"/>
              <c:layout>
                <c:manualLayout>
                  <c:x val="-1.2609119073769194E-2"/>
                  <c:y val="-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#,##0.00</c:formatCode>
                <c:ptCount val="13"/>
                <c:pt idx="0">
                  <c:v>13683.96</c:v>
                </c:pt>
                <c:pt idx="1">
                  <c:v>14416.13</c:v>
                </c:pt>
                <c:pt idx="2">
                  <c:v>15407.92</c:v>
                </c:pt>
                <c:pt idx="3">
                  <c:v>132053.51999999999</c:v>
                </c:pt>
                <c:pt idx="4">
                  <c:v>5533.92</c:v>
                </c:pt>
                <c:pt idx="5">
                  <c:v>164318.81</c:v>
                </c:pt>
                <c:pt idx="6">
                  <c:v>27107.78</c:v>
                </c:pt>
                <c:pt idx="7">
                  <c:v>17894.47</c:v>
                </c:pt>
                <c:pt idx="8">
                  <c:v>12096.86</c:v>
                </c:pt>
                <c:pt idx="9">
                  <c:v>10272.36</c:v>
                </c:pt>
                <c:pt idx="10">
                  <c:v>31451.279999999999</c:v>
                </c:pt>
                <c:pt idx="11">
                  <c:v>18194.189999999999</c:v>
                </c:pt>
                <c:pt idx="12">
                  <c:v>21223.46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E98-4695-AF9D-415DBB7913B0}"/>
                </c:ext>
              </c:extLst>
            </c:dLbl>
            <c:dLbl>
              <c:idx val="2"/>
              <c:layout>
                <c:manualLayout>
                  <c:x val="-0.16321410992406055"/>
                  <c:y val="-0.1857308949450486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E98-4695-AF9D-415DBB7913B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E98-4695-AF9D-415DBB7913B0}"/>
                </c:ext>
              </c:extLst>
            </c:dLbl>
            <c:dLbl>
              <c:idx val="6"/>
              <c:layout>
                <c:manualLayout>
                  <c:x val="0.18769622641266953"/>
                  <c:y val="8.3578902725271839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E98-4695-AF9D-415DBB7913B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E98-4695-AF9D-415DBB7913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4324.6499999999996</c:v>
                </c:pt>
                <c:pt idx="1">
                  <c:v>188.36</c:v>
                </c:pt>
                <c:pt idx="2">
                  <c:v>1689.37</c:v>
                </c:pt>
                <c:pt idx="3">
                  <c:v>1665.68</c:v>
                </c:pt>
                <c:pt idx="4">
                  <c:v>2867.25</c:v>
                </c:pt>
                <c:pt idx="6">
                  <c:v>2724.06</c:v>
                </c:pt>
                <c:pt idx="7">
                  <c:v>64.55</c:v>
                </c:pt>
                <c:pt idx="8">
                  <c:v>160.06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B3-47BA-BBB7-4430E3005E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EE0-4827-976B-67768831EA8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EE0-4827-976B-67768831EA84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EE0-4827-976B-67768831EA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5287.19</c:v>
                </c:pt>
                <c:pt idx="1">
                  <c:v>188.36</c:v>
                </c:pt>
                <c:pt idx="3">
                  <c:v>2242.13</c:v>
                </c:pt>
                <c:pt idx="4">
                  <c:v>3568.34</c:v>
                </c:pt>
                <c:pt idx="6">
                  <c:v>2772.16</c:v>
                </c:pt>
                <c:pt idx="7">
                  <c:v>100.36</c:v>
                </c:pt>
                <c:pt idx="8">
                  <c:v>257.60000000000002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EE0-4827-976B-67768831EA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67E-4A33-A32C-96BCD49C4CF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67E-4A33-A32C-96BCD49C4CF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67E-4A33-A32C-96BCD49C4C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5088.4399999999996</c:v>
                </c:pt>
                <c:pt idx="1">
                  <c:v>188.36</c:v>
                </c:pt>
                <c:pt idx="2">
                  <c:v>1589.23</c:v>
                </c:pt>
                <c:pt idx="3">
                  <c:v>1520.51</c:v>
                </c:pt>
                <c:pt idx="4">
                  <c:v>3325.32</c:v>
                </c:pt>
                <c:pt idx="6">
                  <c:v>3389.25</c:v>
                </c:pt>
                <c:pt idx="7">
                  <c:v>86.06</c:v>
                </c:pt>
                <c:pt idx="8">
                  <c:v>220.76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67E-4A33-A32C-96BCD49C4C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77F-45CA-A25B-D9FA75ACF98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77F-45CA-A25B-D9FA75ACF98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77F-45CA-A25B-D9FA75ACF9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30528.91</c:v>
                </c:pt>
                <c:pt idx="1">
                  <c:v>932.57</c:v>
                </c:pt>
                <c:pt idx="2">
                  <c:v>1463.93</c:v>
                </c:pt>
                <c:pt idx="3">
                  <c:v>63825.55</c:v>
                </c:pt>
                <c:pt idx="4">
                  <c:v>26523.98</c:v>
                </c:pt>
                <c:pt idx="5">
                  <c:v>7</c:v>
                </c:pt>
                <c:pt idx="6">
                  <c:v>1949.87</c:v>
                </c:pt>
                <c:pt idx="8">
                  <c:v>6821.72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77F-45CA-A25B-D9FA75ACF9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A6B-40FF-BAF5-284BEE3E6363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A6B-40FF-BAF5-284BEE3E6363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A6B-40FF-BAF5-284BEE3E63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4190.1400000000003</c:v>
                </c:pt>
                <c:pt idx="1">
                  <c:v>97.01</c:v>
                </c:pt>
                <c:pt idx="2">
                  <c:v>2449.6999999999998</c:v>
                </c:pt>
                <c:pt idx="3">
                  <c:v>2516</c:v>
                </c:pt>
                <c:pt idx="4">
                  <c:v>12744.99</c:v>
                </c:pt>
                <c:pt idx="6">
                  <c:v>4745.9799999999996</c:v>
                </c:pt>
                <c:pt idx="7">
                  <c:v>147.13999999999999</c:v>
                </c:pt>
                <c:pt idx="8">
                  <c:v>216.82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A6B-40FF-BAF5-284BEE3E63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9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r">
              <a:defRPr sz="1200"/>
            </a:lvl1pPr>
          </a:lstStyle>
          <a:p>
            <a:fld id="{3057F4AD-A219-47BB-8F1E-18442B461760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1863" y="739775"/>
            <a:ext cx="493395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126" tIns="45563" rIns="91126" bIns="45563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1" y="4690069"/>
            <a:ext cx="5438775" cy="4442225"/>
          </a:xfrm>
          <a:prstGeom prst="rect">
            <a:avLst/>
          </a:prstGeom>
        </p:spPr>
        <p:txBody>
          <a:bodyPr vert="horz" lIns="91126" tIns="45563" rIns="91126" bIns="45563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9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r">
              <a:defRPr sz="1200"/>
            </a:lvl1pPr>
          </a:lstStyle>
          <a:p>
            <a:fld id="{B17B5195-E34D-4BA9-9AA5-C2540610BF5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67395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7B5195-E34D-4BA9-9AA5-C2540610BF52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9684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42416" y="2514601"/>
            <a:ext cx="6600451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42416" y="4777380"/>
            <a:ext cx="6600451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8"/>
          <p:cNvSpPr/>
          <p:nvPr/>
        </p:nvSpPr>
        <p:spPr bwMode="auto">
          <a:xfrm>
            <a:off x="-31719" y="4321158"/>
            <a:ext cx="1395473" cy="781781"/>
          </a:xfrm>
          <a:custGeom>
            <a:avLst/>
            <a:gdLst/>
            <a:ahLst/>
            <a:cxnLst/>
            <a:rect l="l" t="t" r="r" b="b"/>
            <a:pathLst>
              <a:path w="8042" h="10000">
                <a:moveTo>
                  <a:pt x="5799" y="10000"/>
                </a:moveTo>
                <a:cubicBezTo>
                  <a:pt x="5880" y="10000"/>
                  <a:pt x="5934" y="9940"/>
                  <a:pt x="5961" y="9880"/>
                </a:cubicBezTo>
                <a:cubicBezTo>
                  <a:pt x="5961" y="9820"/>
                  <a:pt x="5988" y="9820"/>
                  <a:pt x="5988" y="9820"/>
                </a:cubicBezTo>
                <a:lnTo>
                  <a:pt x="8042" y="5260"/>
                </a:lnTo>
                <a:cubicBezTo>
                  <a:pt x="8096" y="5140"/>
                  <a:pt x="8096" y="4901"/>
                  <a:pt x="8042" y="4721"/>
                </a:cubicBezTo>
                <a:lnTo>
                  <a:pt x="5988" y="221"/>
                </a:lnTo>
                <a:cubicBezTo>
                  <a:pt x="5988" y="160"/>
                  <a:pt x="5961" y="160"/>
                  <a:pt x="5961" y="160"/>
                </a:cubicBezTo>
                <a:cubicBezTo>
                  <a:pt x="5934" y="101"/>
                  <a:pt x="5880" y="41"/>
                  <a:pt x="5799" y="41"/>
                </a:cubicBezTo>
                <a:lnTo>
                  <a:pt x="18" y="0"/>
                </a:lnTo>
                <a:cubicBezTo>
                  <a:pt x="12" y="3330"/>
                  <a:pt x="6" y="6661"/>
                  <a:pt x="0" y="9991"/>
                </a:cubicBezTo>
                <a:lnTo>
                  <a:pt x="5799" y="1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23334" y="4529541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23281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609600"/>
            <a:ext cx="6591985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18622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415972" y="3505200"/>
            <a:ext cx="5653888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9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6812001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438401"/>
            <a:ext cx="6591985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30440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688292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688292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472028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6" y="627407"/>
            <a:ext cx="6591984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591985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323445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218453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8535" y="627406"/>
            <a:ext cx="1656132" cy="5283817"/>
          </a:xfrm>
        </p:spPr>
        <p:txBody>
          <a:bodyPr vert="eaVert" anchor="ctr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42416" y="627406"/>
            <a:ext cx="4716348" cy="528381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9987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1" y="624110"/>
            <a:ext cx="6589199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42415" y="2133600"/>
            <a:ext cx="6591985" cy="377762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40226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074562"/>
            <a:ext cx="6591985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3581400"/>
            <a:ext cx="6591985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130011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42416" y="2136706"/>
            <a:ext cx="3197531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37307" y="2136706"/>
            <a:ext cx="3197093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50805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65352" y="2226626"/>
            <a:ext cx="287459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942415" y="2802888"/>
            <a:ext cx="3197532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6154" y="2223398"/>
            <a:ext cx="28732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333715" y="2799660"/>
            <a:ext cx="3195680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88165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83915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98874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46088"/>
            <a:ext cx="2629584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43494" y="446089"/>
            <a:ext cx="3790906" cy="5414963"/>
          </a:xfrm>
        </p:spPr>
        <p:txBody>
          <a:bodyPr anchor="ctr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1598613"/>
            <a:ext cx="2629584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53407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800600"/>
            <a:ext cx="6591985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942415" y="634965"/>
            <a:ext cx="6591985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367338"/>
            <a:ext cx="6591985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05303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" y="228600"/>
            <a:ext cx="1981200" cy="6638628"/>
            <a:chOff x="2487613" y="285750"/>
            <a:chExt cx="2428875" cy="5654676"/>
          </a:xfrm>
        </p:grpSpPr>
        <p:sp>
          <p:nvSpPr>
            <p:cNvPr id="37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8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9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0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1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2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3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4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5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6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7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8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49" name="Group 48"/>
          <p:cNvGrpSpPr/>
          <p:nvPr/>
        </p:nvGrpSpPr>
        <p:grpSpPr>
          <a:xfrm>
            <a:off x="20421" y="285"/>
            <a:ext cx="1952272" cy="6852968"/>
            <a:chOff x="6627813" y="195717"/>
            <a:chExt cx="1952625" cy="5678034"/>
          </a:xfrm>
        </p:grpSpPr>
        <p:sp>
          <p:nvSpPr>
            <p:cNvPr id="50" name="Freeform 27"/>
            <p:cNvSpPr/>
            <p:nvPr/>
          </p:nvSpPr>
          <p:spPr bwMode="auto">
            <a:xfrm>
              <a:off x="6627813" y="195717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1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2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3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4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5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6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7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8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9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0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1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62" name="Rectangle 61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2133600"/>
            <a:ext cx="6591985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772400" y="6135089"/>
            <a:ext cx="766380" cy="3701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2415" y="6135809"/>
            <a:ext cx="5716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1228" y="787783"/>
            <a:ext cx="58497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4538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2" r:id="rId14"/>
    <p:sldLayoutId id="2147483903" r:id="rId15"/>
    <p:sldLayoutId id="2147483904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13" Type="http://schemas.openxmlformats.org/officeDocument/2006/relationships/chart" Target="../charts/chart14.xml"/><Relationship Id="rId3" Type="http://schemas.openxmlformats.org/officeDocument/2006/relationships/chart" Target="../charts/chart5.xml"/><Relationship Id="rId7" Type="http://schemas.openxmlformats.org/officeDocument/2006/relationships/chart" Target="../charts/chart8.xml"/><Relationship Id="rId12" Type="http://schemas.openxmlformats.org/officeDocument/2006/relationships/chart" Target="../charts/chart13.xml"/><Relationship Id="rId2" Type="http://schemas.openxmlformats.org/officeDocument/2006/relationships/notesSlide" Target="../notesSlides/notesSlide1.xml"/><Relationship Id="rId16" Type="http://schemas.openxmlformats.org/officeDocument/2006/relationships/chart" Target="../charts/chart1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.xml"/><Relationship Id="rId11" Type="http://schemas.openxmlformats.org/officeDocument/2006/relationships/chart" Target="../charts/chart12.xml"/><Relationship Id="rId5" Type="http://schemas.openxmlformats.org/officeDocument/2006/relationships/chart" Target="../charts/chart6.xml"/><Relationship Id="rId15" Type="http://schemas.openxmlformats.org/officeDocument/2006/relationships/chart" Target="../charts/chart16.xml"/><Relationship Id="rId10" Type="http://schemas.openxmlformats.org/officeDocument/2006/relationships/chart" Target="../charts/chart11.xml"/><Relationship Id="rId4" Type="http://schemas.openxmlformats.org/officeDocument/2006/relationships/image" Target="../media/image1.png"/><Relationship Id="rId9" Type="http://schemas.openxmlformats.org/officeDocument/2006/relationships/chart" Target="../charts/chart10.xml"/><Relationship Id="rId14" Type="http://schemas.openxmlformats.org/officeDocument/2006/relationships/chart" Target="../charts/char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54000" y="2349500"/>
            <a:ext cx="8890000" cy="1676399"/>
          </a:xfrm>
        </p:spPr>
        <p:txBody>
          <a:bodyPr>
            <a:normAutofit fontScale="90000"/>
          </a:bodyPr>
          <a:lstStyle/>
          <a:p>
            <a:pPr algn="ctr"/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b="1" dirty="0" smtClean="0"/>
              <a:t>«</a:t>
            </a:r>
            <a:r>
              <a:rPr lang="ru-RU" sz="4000" b="1" dirty="0" smtClean="0"/>
              <a:t>Отчет об исполнении бюджетов сельских поселений Варненского муниципального района за 2025 год»</a:t>
            </a:r>
            <a:endParaRPr lang="ru-RU" sz="4000" b="1" dirty="0"/>
          </a:p>
        </p:txBody>
      </p:sp>
      <p:pic>
        <p:nvPicPr>
          <p:cNvPr id="4" name="Рисунок 3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66011" y="77638"/>
            <a:ext cx="772160" cy="9144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814717" y="1059851"/>
            <a:ext cx="7556500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3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Бюджет для граждан</a:t>
            </a:r>
            <a:endParaRPr lang="ru-RU" sz="4300" b="1" dirty="0" smtClean="0">
              <a:solidFill>
                <a:schemeClr val="tx2"/>
              </a:solidFill>
              <a:effectLst>
                <a:outerShdw blurRad="31750" dist="25400" dir="5400000" algn="tl" rotWithShape="0">
                  <a:srgbClr val="000000">
                    <a:alpha val="25000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39683" y="4502989"/>
            <a:ext cx="42873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30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</a:t>
            </a:r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04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.2026 г.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30" name="Таблица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7805404"/>
              </p:ext>
            </p:extLst>
          </p:nvPr>
        </p:nvGraphicFramePr>
        <p:xfrm>
          <a:off x="135238" y="1615606"/>
          <a:ext cx="8873522" cy="3853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Защита населения и территории от чрезвычайных ситуаций природного и техногенного характера, пожарная безопасность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1689,4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1589,2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1463,9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2484,5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2449,7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2051,0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1756,9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2006,9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100,0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первичных мер пожарной безопасности в границах </a:t>
                      </a:r>
                      <a:r>
                        <a:rPr lang="ru-RU" sz="1100" b="1" i="1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муниц.района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а также</a:t>
                      </a:r>
                      <a:r>
                        <a:rPr lang="ru-RU" sz="1100" b="1" i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части создания условий для организации добровольной пожарной охраны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1545,5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1475,7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1522,8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1473,5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и обеспечение необходимых условий для повышения пожарной безопасности населенных пунктов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143,9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113,6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492,2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234,1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01851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31" name="Таблица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1859095"/>
              </p:ext>
            </p:extLst>
          </p:nvPr>
        </p:nvGraphicFramePr>
        <p:xfrm>
          <a:off x="181890" y="1833434"/>
          <a:ext cx="8873522" cy="35686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556268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29235">
                  <a:extLst>
                    <a:ext uri="{9D8B030D-6E8A-4147-A177-3AD203B41FA5}">
                      <a16:colId xmlns:a16="http://schemas.microsoft.com/office/drawing/2014/main" val="2771564092"/>
                    </a:ext>
                  </a:extLst>
                </a:gridCol>
                <a:gridCol w="687746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121092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538331">
                  <a:extLst>
                    <a:ext uri="{9D8B030D-6E8A-4147-A177-3AD203B41FA5}">
                      <a16:colId xmlns:a16="http://schemas.microsoft.com/office/drawing/2014/main" val="4245377706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5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Культура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2724,1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2772,2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3389,2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1945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1403,6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9737,7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4746,0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5949,5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2007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1975,0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13149,1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5956,8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3148,0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клубных формирований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2724,1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2772,2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3389,2</a:t>
                      </a:r>
                      <a:endParaRPr lang="ru-RU" sz="10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1403,6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7278,4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4742,0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5919,5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1976,1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1960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13041,1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5906,8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3119,8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культурно-массовых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1945,0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108,0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17998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32" name="Таблица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086914"/>
              </p:ext>
            </p:extLst>
          </p:nvPr>
        </p:nvGraphicFramePr>
        <p:xfrm>
          <a:off x="129983" y="1979815"/>
          <a:ext cx="8878181" cy="35699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659423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Физическая культура</a:t>
                      </a:r>
                      <a:r>
                        <a:rPr lang="ru-RU" baseline="0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 и спорт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160,1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257,6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220,8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6821,7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216,8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149,2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спортивных учреждений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202,2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спортивных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39,1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07905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33" name="Таблиц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713413"/>
              </p:ext>
            </p:extLst>
          </p:nvPr>
        </p:nvGraphicFramePr>
        <p:xfrm>
          <a:off x="141858" y="2147239"/>
          <a:ext cx="8893231" cy="36214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общегосударственные вопросы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415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854,0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14891,5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132989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181,6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471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1782,5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558,5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211,2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Обустройство мест (площадок) накопления твердых коммунальных отходов жилого фонда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311,0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388,8</a:t>
                      </a:r>
                      <a:endParaRPr lang="ru-RU" sz="11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3997,3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Формирование муниципальной собственности (жилых и нежилых помещений, зданий, земельных участков и иных основных средств), проведение ремонтных, восстановительных работ объектов муниципальной собственности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328,6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237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114,9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6837,5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5489,5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1619,5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54287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1"/>
            <a:ext cx="9144000" cy="621176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Оплата труда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2756" y="78117"/>
            <a:ext cx="463569" cy="512682"/>
          </a:xfrm>
          <a:prstGeom prst="rect">
            <a:avLst/>
          </a:prstGeom>
          <a:noFill/>
        </p:spPr>
      </p:pic>
      <p:grpSp>
        <p:nvGrpSpPr>
          <p:cNvPr id="8" name="Группа 7"/>
          <p:cNvGrpSpPr/>
          <p:nvPr/>
        </p:nvGrpSpPr>
        <p:grpSpPr>
          <a:xfrm flipH="1">
            <a:off x="471764" y="510206"/>
            <a:ext cx="2216512" cy="1430578"/>
            <a:chOff x="345325" y="1142984"/>
            <a:chExt cx="2573722" cy="1378160"/>
          </a:xfrm>
        </p:grpSpPr>
        <p:grpSp>
          <p:nvGrpSpPr>
            <p:cNvPr id="3" name="Группа 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6" name="Группа 305"/>
              <p:cNvGrpSpPr>
                <a:grpSpLocks/>
              </p:cNvGrpSpPr>
              <p:nvPr/>
            </p:nvGrpSpPr>
            <p:grpSpPr bwMode="auto">
              <a:xfrm flipH="1">
                <a:off x="2111925" y="2566828"/>
                <a:ext cx="2860205" cy="2977828"/>
                <a:chOff x="3441696" y="1397000"/>
                <a:chExt cx="1906587" cy="2295521"/>
              </a:xfrm>
            </p:grpSpPr>
            <p:grpSp>
              <p:nvGrpSpPr>
                <p:cNvPr id="10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11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11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11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0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691210" y="2591282"/>
                  <a:ext cx="1536214" cy="91906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10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0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1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1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1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1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1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732119" y="2670175"/>
                  <a:ext cx="1395699" cy="7635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1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6" name="TextBox 5"/>
            <p:cNvSpPr txBox="1"/>
            <p:nvPr/>
          </p:nvSpPr>
          <p:spPr>
            <a:xfrm>
              <a:off x="734007" y="2244145"/>
              <a:ext cx="173125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Алексеевское</a:t>
              </a:r>
              <a:endParaRPr lang="ru-RU" sz="1200" b="1" dirty="0"/>
            </a:p>
          </p:txBody>
        </p:sp>
      </p:grpSp>
      <p:grpSp>
        <p:nvGrpSpPr>
          <p:cNvPr id="2655" name="Группа 2654"/>
          <p:cNvGrpSpPr/>
          <p:nvPr/>
        </p:nvGrpSpPr>
        <p:grpSpPr>
          <a:xfrm flipH="1">
            <a:off x="3339625" y="504015"/>
            <a:ext cx="2216512" cy="1411165"/>
            <a:chOff x="345325" y="1142984"/>
            <a:chExt cx="2573722" cy="1359459"/>
          </a:xfrm>
        </p:grpSpPr>
        <p:grpSp>
          <p:nvGrpSpPr>
            <p:cNvPr id="2656" name="Группа 2655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658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59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75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75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76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76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75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75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660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66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66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66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66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66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66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657" name="TextBox 2656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Аятское</a:t>
              </a:r>
              <a:endParaRPr lang="ru-RU" sz="1200" b="1" dirty="0"/>
            </a:p>
          </p:txBody>
        </p:sp>
      </p:grpSp>
      <p:grpSp>
        <p:nvGrpSpPr>
          <p:cNvPr id="2851" name="Группа 2850"/>
          <p:cNvGrpSpPr/>
          <p:nvPr/>
        </p:nvGrpSpPr>
        <p:grpSpPr>
          <a:xfrm flipH="1">
            <a:off x="6161238" y="506724"/>
            <a:ext cx="2216512" cy="1420043"/>
            <a:chOff x="345325" y="1142984"/>
            <a:chExt cx="2573722" cy="1368011"/>
          </a:xfrm>
        </p:grpSpPr>
        <p:grpSp>
          <p:nvGrpSpPr>
            <p:cNvPr id="2852" name="Группа 2851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854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55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95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95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95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95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95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95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856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85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86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86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86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85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85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853" name="TextBox 2852"/>
            <p:cNvSpPr txBox="1"/>
            <p:nvPr/>
          </p:nvSpPr>
          <p:spPr>
            <a:xfrm>
              <a:off x="734008" y="2244145"/>
              <a:ext cx="1734135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Бородиновское</a:t>
              </a:r>
              <a:endParaRPr lang="ru-RU" sz="1200" b="1" dirty="0"/>
            </a:p>
          </p:txBody>
        </p:sp>
      </p:grpSp>
      <p:grpSp>
        <p:nvGrpSpPr>
          <p:cNvPr id="3048" name="Группа 3047"/>
          <p:cNvGrpSpPr/>
          <p:nvPr/>
        </p:nvGrpSpPr>
        <p:grpSpPr>
          <a:xfrm>
            <a:off x="397070" y="1899468"/>
            <a:ext cx="2290971" cy="1411209"/>
            <a:chOff x="345325" y="1142984"/>
            <a:chExt cx="2573722" cy="1359501"/>
          </a:xfrm>
        </p:grpSpPr>
        <p:grpSp>
          <p:nvGrpSpPr>
            <p:cNvPr id="3049" name="Группа 3048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051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052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314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15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15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15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15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15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305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05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05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05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05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05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15,5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05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050" name="TextBox 3049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Варненское</a:t>
              </a:r>
              <a:endParaRPr lang="ru-RU" sz="1200" b="1" dirty="0"/>
            </a:p>
          </p:txBody>
        </p:sp>
      </p:grpSp>
      <p:grpSp>
        <p:nvGrpSpPr>
          <p:cNvPr id="3244" name="Группа 3243"/>
          <p:cNvGrpSpPr/>
          <p:nvPr/>
        </p:nvGrpSpPr>
        <p:grpSpPr>
          <a:xfrm flipH="1">
            <a:off x="3319953" y="1916228"/>
            <a:ext cx="2216512" cy="1411165"/>
            <a:chOff x="345325" y="1142984"/>
            <a:chExt cx="2573722" cy="1359459"/>
          </a:xfrm>
        </p:grpSpPr>
        <p:grpSp>
          <p:nvGrpSpPr>
            <p:cNvPr id="3245" name="Группа 324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24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48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34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34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34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35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34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34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24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25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25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25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25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25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25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246" name="TextBox 3245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Казановское</a:t>
              </a:r>
              <a:endParaRPr lang="ru-RU" sz="1200" b="1" dirty="0"/>
            </a:p>
          </p:txBody>
        </p:sp>
      </p:grpSp>
      <p:grpSp>
        <p:nvGrpSpPr>
          <p:cNvPr id="3832" name="Группа 3831"/>
          <p:cNvGrpSpPr/>
          <p:nvPr/>
        </p:nvGrpSpPr>
        <p:grpSpPr>
          <a:xfrm flipH="1">
            <a:off x="3313023" y="3345882"/>
            <a:ext cx="2216512" cy="1411165"/>
            <a:chOff x="345325" y="1142984"/>
            <a:chExt cx="2573722" cy="1359459"/>
          </a:xfrm>
        </p:grpSpPr>
        <p:grpSp>
          <p:nvGrpSpPr>
            <p:cNvPr id="3833" name="Группа 383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83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83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93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93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93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93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93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93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83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83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84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84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84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83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8,3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84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834" name="TextBox 383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Кулевчинское</a:t>
              </a:r>
              <a:endParaRPr lang="ru-RU" sz="1200" b="1" dirty="0"/>
            </a:p>
          </p:txBody>
        </p:sp>
      </p:grpSp>
      <p:grpSp>
        <p:nvGrpSpPr>
          <p:cNvPr id="4028" name="Группа 4027"/>
          <p:cNvGrpSpPr/>
          <p:nvPr/>
        </p:nvGrpSpPr>
        <p:grpSpPr>
          <a:xfrm flipH="1">
            <a:off x="6143510" y="3348591"/>
            <a:ext cx="2216512" cy="1367361"/>
            <a:chOff x="336638" y="1142984"/>
            <a:chExt cx="2573722" cy="1317260"/>
          </a:xfrm>
        </p:grpSpPr>
        <p:grpSp>
          <p:nvGrpSpPr>
            <p:cNvPr id="4029" name="Группа 402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403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032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12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13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13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13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13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13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03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03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03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03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03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03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03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030" name="TextBox 4029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Лейпцигское</a:t>
              </a:r>
              <a:endParaRPr lang="ru-RU" sz="1200" b="1" dirty="0"/>
            </a:p>
          </p:txBody>
        </p:sp>
      </p:grpSp>
      <p:grpSp>
        <p:nvGrpSpPr>
          <p:cNvPr id="4224" name="Группа 4223"/>
          <p:cNvGrpSpPr/>
          <p:nvPr/>
        </p:nvGrpSpPr>
        <p:grpSpPr>
          <a:xfrm>
            <a:off x="6106280" y="1909683"/>
            <a:ext cx="2290971" cy="1411209"/>
            <a:chOff x="345325" y="1142984"/>
            <a:chExt cx="2573722" cy="1359501"/>
          </a:xfrm>
        </p:grpSpPr>
        <p:grpSp>
          <p:nvGrpSpPr>
            <p:cNvPr id="4225" name="Группа 422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22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228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432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32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32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33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32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32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422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23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23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23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23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23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23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226" name="TextBox 4225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Катенинское</a:t>
              </a:r>
              <a:endParaRPr lang="ru-RU" sz="1200" b="1" dirty="0"/>
            </a:p>
          </p:txBody>
        </p:sp>
      </p:grpSp>
      <p:grpSp>
        <p:nvGrpSpPr>
          <p:cNvPr id="4420" name="Группа 4419"/>
          <p:cNvGrpSpPr/>
          <p:nvPr/>
        </p:nvGrpSpPr>
        <p:grpSpPr>
          <a:xfrm flipH="1">
            <a:off x="501155" y="3337050"/>
            <a:ext cx="2216512" cy="1419999"/>
            <a:chOff x="345325" y="1142984"/>
            <a:chExt cx="2573722" cy="1367969"/>
          </a:xfrm>
        </p:grpSpPr>
        <p:grpSp>
          <p:nvGrpSpPr>
            <p:cNvPr id="4421" name="Группа 442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42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2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52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52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52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52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52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52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42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42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42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43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43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42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42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422" name="TextBox 4421"/>
            <p:cNvSpPr txBox="1"/>
            <p:nvPr/>
          </p:nvSpPr>
          <p:spPr>
            <a:xfrm>
              <a:off x="568050" y="2244103"/>
              <a:ext cx="1993583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Кр.Октябрьское</a:t>
              </a:r>
              <a:endParaRPr lang="ru-RU" sz="1200" b="1" dirty="0"/>
            </a:p>
          </p:txBody>
        </p:sp>
      </p:grpSp>
      <p:grpSp>
        <p:nvGrpSpPr>
          <p:cNvPr id="5792" name="Группа 5791"/>
          <p:cNvGrpSpPr/>
          <p:nvPr/>
        </p:nvGrpSpPr>
        <p:grpSpPr>
          <a:xfrm flipH="1">
            <a:off x="25033" y="4790744"/>
            <a:ext cx="2216512" cy="1411165"/>
            <a:chOff x="345325" y="1142984"/>
            <a:chExt cx="2573722" cy="1359459"/>
          </a:xfrm>
        </p:grpSpPr>
        <p:grpSp>
          <p:nvGrpSpPr>
            <p:cNvPr id="5793" name="Группа 579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79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79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89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9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9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9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89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89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79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79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0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0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0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79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80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794" name="TextBox 579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Николаевское</a:t>
              </a:r>
              <a:endParaRPr lang="ru-RU" sz="1200" b="1" dirty="0"/>
            </a:p>
          </p:txBody>
        </p:sp>
      </p:grpSp>
      <p:grpSp>
        <p:nvGrpSpPr>
          <p:cNvPr id="5400" name="Группа 5399"/>
          <p:cNvGrpSpPr/>
          <p:nvPr/>
        </p:nvGrpSpPr>
        <p:grpSpPr>
          <a:xfrm flipH="1">
            <a:off x="2372020" y="4769911"/>
            <a:ext cx="2216512" cy="1419999"/>
            <a:chOff x="345325" y="1142984"/>
            <a:chExt cx="2573722" cy="1367969"/>
          </a:xfrm>
        </p:grpSpPr>
        <p:grpSp>
          <p:nvGrpSpPr>
            <p:cNvPr id="5401" name="Группа 540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40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40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50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50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50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50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50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10,0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50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40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40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40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41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41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40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40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402" name="TextBox 5401"/>
            <p:cNvSpPr txBox="1"/>
            <p:nvPr/>
          </p:nvSpPr>
          <p:spPr>
            <a:xfrm>
              <a:off x="568049" y="2244103"/>
              <a:ext cx="1864667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Новоуральское</a:t>
              </a:r>
              <a:endParaRPr lang="ru-RU" sz="1200" b="1" dirty="0"/>
            </a:p>
          </p:txBody>
        </p:sp>
      </p:grpSp>
      <p:grpSp>
        <p:nvGrpSpPr>
          <p:cNvPr id="5596" name="Группа 5595"/>
          <p:cNvGrpSpPr/>
          <p:nvPr/>
        </p:nvGrpSpPr>
        <p:grpSpPr>
          <a:xfrm flipH="1">
            <a:off x="4687631" y="4806526"/>
            <a:ext cx="2216512" cy="1367361"/>
            <a:chOff x="336638" y="1142984"/>
            <a:chExt cx="2573722" cy="1317260"/>
          </a:xfrm>
        </p:grpSpPr>
        <p:grpSp>
          <p:nvGrpSpPr>
            <p:cNvPr id="5597" name="Группа 5596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599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600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69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70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70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70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9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69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601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60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60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60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60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0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60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598" name="TextBox 5597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Покровское</a:t>
              </a:r>
              <a:endParaRPr lang="ru-RU" sz="1200" b="1" dirty="0"/>
            </a:p>
          </p:txBody>
        </p:sp>
      </p:grpSp>
      <p:grpSp>
        <p:nvGrpSpPr>
          <p:cNvPr id="5988" name="Группа 5987"/>
          <p:cNvGrpSpPr/>
          <p:nvPr/>
        </p:nvGrpSpPr>
        <p:grpSpPr>
          <a:xfrm flipH="1">
            <a:off x="6970848" y="4788729"/>
            <a:ext cx="2216512" cy="1376195"/>
            <a:chOff x="336638" y="1142984"/>
            <a:chExt cx="2573722" cy="1325770"/>
          </a:xfrm>
        </p:grpSpPr>
        <p:grpSp>
          <p:nvGrpSpPr>
            <p:cNvPr id="5989" name="Группа 598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99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992" name="Группа 305"/>
              <p:cNvGrpSpPr>
                <a:grpSpLocks/>
              </p:cNvGrpSpPr>
              <p:nvPr/>
            </p:nvGrpSpPr>
            <p:grpSpPr bwMode="auto">
              <a:xfrm flipH="1">
                <a:off x="1712822" y="2566828"/>
                <a:ext cx="3465401" cy="3117841"/>
                <a:chOff x="3304316" y="1397000"/>
                <a:chExt cx="2310005" cy="2403453"/>
              </a:xfrm>
            </p:grpSpPr>
            <p:grpSp>
              <p:nvGrpSpPr>
                <p:cNvPr id="608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609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609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609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609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04316" y="2591284"/>
                  <a:ext cx="2310005" cy="12091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609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993" name="Группа 305"/>
              <p:cNvGrpSpPr>
                <a:grpSpLocks/>
              </p:cNvGrpSpPr>
              <p:nvPr/>
            </p:nvGrpSpPr>
            <p:grpSpPr bwMode="auto">
              <a:xfrm flipH="1">
                <a:off x="4955598" y="1941462"/>
                <a:ext cx="3465401" cy="3584313"/>
                <a:chOff x="3380612" y="1397000"/>
                <a:chExt cx="2098713" cy="2295521"/>
              </a:xfrm>
            </p:grpSpPr>
            <p:grpSp>
              <p:nvGrpSpPr>
                <p:cNvPr id="599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99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99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99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99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80612" y="2670176"/>
                  <a:ext cx="2098713" cy="100457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99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990" name="TextBox 5989"/>
            <p:cNvSpPr txBox="1"/>
            <p:nvPr/>
          </p:nvSpPr>
          <p:spPr>
            <a:xfrm>
              <a:off x="800314" y="2201904"/>
              <a:ext cx="1507254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Толстинское</a:t>
              </a:r>
              <a:endParaRPr lang="ru-RU" sz="1200" b="1" dirty="0"/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из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92166" y="91812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79058" y="721285"/>
            <a:ext cx="468642" cy="606365"/>
          </a:xfrm>
          <a:prstGeom prst="rect">
            <a:avLst/>
          </a:prstGeom>
          <a:noFill/>
        </p:spPr>
      </p:pic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5873584"/>
              </p:ext>
            </p:extLst>
          </p:nvPr>
        </p:nvGraphicFramePr>
        <p:xfrm>
          <a:off x="501165" y="1396999"/>
          <a:ext cx="8554911" cy="51641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2440">
                  <a:extLst>
                    <a:ext uri="{9D8B030D-6E8A-4147-A177-3AD203B41FA5}">
                      <a16:colId xmlns:a16="http://schemas.microsoft.com/office/drawing/2014/main" val="207249367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7970640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996390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4840025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0417536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495121456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91732493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13118949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269836521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51681889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1896949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2643771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65099722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101976728"/>
                    </a:ext>
                  </a:extLst>
                </a:gridCol>
              </a:tblGrid>
              <a:tr h="1583593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 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Аятское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Бородиновское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Варненское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Казановское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>
                          <a:effectLst/>
                        </a:rPr>
                        <a:t>Катенинское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Кр.Октябрьское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Кулевчинское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Лейпцигское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Николаевское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Н.Уральское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Покровское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Толстинское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extLst>
                  <a:ext uri="{0D108BD9-81ED-4DB2-BD59-A6C34878D82A}">
                    <a16:rowId xmlns:a16="http://schemas.microsoft.com/office/drawing/2014/main" val="1733257377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 ч.1 ст.14 № 131-ФЗ – осуществление внешнего и внутреннего финансового контроля в рамках заключенных соглашений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2519037453"/>
                  </a:ext>
                </a:extLst>
              </a:tr>
              <a:tr h="11430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п.14 ч.1 ст.14 № 131-ФЗ - обеспечение условий для развития на территории поселения физической культуры, школьного спорта и массового спорта, организация проведения официальных физкультурно-оздоровительных и спортивных мероприятий поселения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121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 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756578756"/>
                  </a:ext>
                </a:extLst>
              </a:tr>
              <a:tr h="809447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п.12 ч.1. ст.14 № 131-ФЗ – создание условий для организации досуга и обеспечения жителей поселения услугами организаций культуры, в части содержания учреждений культуры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706,8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807,7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855,09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 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484,1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1312,7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1654,8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542,2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681,5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4123,3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1699,9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975,5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251767592"/>
                  </a:ext>
                </a:extLst>
              </a:tr>
              <a:tr h="942355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п.19 ч.1 ст.14 № 131-ФЗ - организация благоустройства территории поселения, в части реализации мероприятия по благоустройству общественной территории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 smtClean="0">
                          <a:effectLst/>
                        </a:rPr>
                        <a:t>1634,1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197,3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3975264189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2500306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solidFill>
                  <a:schemeClr val="tx2">
                    <a:lumMod val="50000"/>
                  </a:schemeClr>
                </a:solidFill>
              </a:rPr>
              <a:t>СПАСИБО ЗА ВНИМАНИЕ!</a:t>
            </a:r>
            <a:endParaRPr lang="ru-RU" sz="32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Доходы 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47724098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Доходы  2024 г.       </a:t>
            </a:r>
            <a:r>
              <a:rPr lang="ru-RU" sz="1600" b="1" dirty="0" smtClean="0">
                <a:solidFill>
                  <a:srgbClr val="FF0000"/>
                </a:solidFill>
              </a:rPr>
              <a:t>Доходы  2025 г.</a:t>
            </a:r>
            <a:endParaRPr lang="ru-RU" sz="1600" b="1" dirty="0">
              <a:solidFill>
                <a:srgbClr val="FF0000"/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19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24,43%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3,92%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6,32%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2,40%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11,70%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23,13%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29,49%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2,90%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11,62%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31,21%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19,31%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7"/>
            <a:ext cx="369332" cy="781371"/>
            <a:chOff x="650527" y="2401995"/>
            <a:chExt cx="369332" cy="812463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97,01%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43802" y="116055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000" b="1" dirty="0" smtClean="0">
                <a:solidFill>
                  <a:schemeClr val="tx2">
                    <a:lumMod val="50000"/>
                  </a:schemeClr>
                </a:solidFill>
              </a:rPr>
              <a:t>Налоговые </a:t>
            </a:r>
            <a:r>
              <a:rPr lang="ru-RU" sz="3000" b="1" dirty="0">
                <a:solidFill>
                  <a:schemeClr val="tx2">
                    <a:lumMod val="50000"/>
                  </a:schemeClr>
                </a:solidFill>
              </a:rPr>
              <a:t>и неналоговые доходы  бюджетов сельских поселений за 2025 год</a:t>
            </a: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9973" y="692198"/>
            <a:ext cx="467035" cy="534838"/>
          </a:xfrm>
          <a:prstGeom prst="rect">
            <a:avLst/>
          </a:prstGeom>
          <a:noFill/>
        </p:spPr>
      </p:pic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908613"/>
              </p:ext>
            </p:extLst>
          </p:nvPr>
        </p:nvGraphicFramePr>
        <p:xfrm>
          <a:off x="336788" y="1553675"/>
          <a:ext cx="8728081" cy="4908671"/>
        </p:xfrm>
        <a:graphic>
          <a:graphicData uri="http://schemas.openxmlformats.org/drawingml/2006/table">
            <a:tbl>
              <a:tblPr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1787684">
                  <a:extLst>
                    <a:ext uri="{9D8B030D-6E8A-4147-A177-3AD203B41FA5}">
                      <a16:colId xmlns:a16="http://schemas.microsoft.com/office/drawing/2014/main" val="4130353246"/>
                    </a:ext>
                  </a:extLst>
                </a:gridCol>
                <a:gridCol w="794574">
                  <a:extLst>
                    <a:ext uri="{9D8B030D-6E8A-4147-A177-3AD203B41FA5}">
                      <a16:colId xmlns:a16="http://schemas.microsoft.com/office/drawing/2014/main" val="126704722"/>
                    </a:ext>
                  </a:extLst>
                </a:gridCol>
                <a:gridCol w="870439">
                  <a:extLst>
                    <a:ext uri="{9D8B030D-6E8A-4147-A177-3AD203B41FA5}">
                      <a16:colId xmlns:a16="http://schemas.microsoft.com/office/drawing/2014/main" val="1111991175"/>
                    </a:ext>
                  </a:extLst>
                </a:gridCol>
                <a:gridCol w="1090246">
                  <a:extLst>
                    <a:ext uri="{9D8B030D-6E8A-4147-A177-3AD203B41FA5}">
                      <a16:colId xmlns:a16="http://schemas.microsoft.com/office/drawing/2014/main" val="3456395598"/>
                    </a:ext>
                  </a:extLst>
                </a:gridCol>
                <a:gridCol w="720895">
                  <a:extLst>
                    <a:ext uri="{9D8B030D-6E8A-4147-A177-3AD203B41FA5}">
                      <a16:colId xmlns:a16="http://schemas.microsoft.com/office/drawing/2014/main" val="922681450"/>
                    </a:ext>
                  </a:extLst>
                </a:gridCol>
                <a:gridCol w="1131325">
                  <a:extLst>
                    <a:ext uri="{9D8B030D-6E8A-4147-A177-3AD203B41FA5}">
                      <a16:colId xmlns:a16="http://schemas.microsoft.com/office/drawing/2014/main" val="1897234504"/>
                    </a:ext>
                  </a:extLst>
                </a:gridCol>
                <a:gridCol w="878358">
                  <a:extLst>
                    <a:ext uri="{9D8B030D-6E8A-4147-A177-3AD203B41FA5}">
                      <a16:colId xmlns:a16="http://schemas.microsoft.com/office/drawing/2014/main" val="2681999825"/>
                    </a:ext>
                  </a:extLst>
                </a:gridCol>
                <a:gridCol w="724799">
                  <a:extLst>
                    <a:ext uri="{9D8B030D-6E8A-4147-A177-3AD203B41FA5}">
                      <a16:colId xmlns:a16="http://schemas.microsoft.com/office/drawing/2014/main" val="1763212443"/>
                    </a:ext>
                  </a:extLst>
                </a:gridCol>
                <a:gridCol w="729761">
                  <a:extLst>
                    <a:ext uri="{9D8B030D-6E8A-4147-A177-3AD203B41FA5}">
                      <a16:colId xmlns:a16="http://schemas.microsoft.com/office/drawing/2014/main" val="906972212"/>
                    </a:ext>
                  </a:extLst>
                </a:gridCol>
              </a:tblGrid>
              <a:tr h="1495443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u="none" strike="noStrike" dirty="0">
                          <a:effectLst/>
                        </a:rPr>
                        <a:t> 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9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 НА ДОХОДЫ ФЛ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НАЛОГИ НА ИМУЩЕСТВО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 smtClean="0">
                          <a:effectLst/>
                        </a:rPr>
                        <a:t>ГОС. ПОШЛИНА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ИСПОЛЬЗОВАНИЯ ИМУЩЕСТВА, НАХОДЯЩЕГОСЯ В  МУНИЦИПАЛЬНОЙ СОБСТВЕННОСТИ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ОКАЗАНИЯ ПЛАТНЫХ УСЛУГ И КОМПЕНСАЦИИ ЗАТРАТ ГОСУДАРСТВА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ПРОДАЖИ МАТЕРИАЛЬНЫХ И НЕМАТЕРИАЛЬНЫХ АКТИВОВ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ШТРАФЫ, САНКЦИИ, ВОЗМЕЩЕНИЕ УЩЕРБА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extLst>
                  <a:ext uri="{0D108BD9-81ED-4DB2-BD59-A6C34878D82A}">
                    <a16:rowId xmlns:a16="http://schemas.microsoft.com/office/drawing/2014/main" val="2304913867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1811,79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65,91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1103,42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153,37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30764196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Аятское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3853,81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149,74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2539,26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999,03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164,38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48562076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Бородиновское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3067,65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80,64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2406,95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496,72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78,51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5,88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57163997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Варненское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19828,2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5297,07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12374,1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504,53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777,08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877,88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5,71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24641402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Казановское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1241,89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61,63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997,72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193,13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15,36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3,46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47249972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 err="1">
                          <a:effectLst/>
                        </a:rPr>
                        <a:t>Катенинское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25296,94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11833,08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13041,55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223,3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288,4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920939611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Кр.Октябрьское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4247,76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218,58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1512,53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1670,15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846,5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45487002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Кулевчинское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2823,88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1978,23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586,44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73,18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35,23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783452213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Лейпцигское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1751,82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72,23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935,99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1,92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739,89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76201590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Николаевское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1395,2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68,72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968,56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349,84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18061080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Новоуральское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6048,86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640,26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3965,53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1254,14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129,33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20116542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Покровское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2874,49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92,95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2163,06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507,76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107,84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2,47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8797395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Толстинское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1936,29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80,14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1288,01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556,22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10,967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03751769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u="none" strike="noStrike" dirty="0">
                          <a:effectLst/>
                        </a:rPr>
                        <a:t>ИТОГО: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76178,58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18787,17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45274,91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12,52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8228,39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2708,157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1264,29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46,82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41873468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18993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429520" y="1357298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сельским поселениям из бюджета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7" name="Содержимое 6"/>
          <p:cNvGraphicFramePr>
            <a:graphicFrameLocks noGrp="1"/>
          </p:cNvGraphicFramePr>
          <p:nvPr>
            <p:ph idx="1"/>
          </p:nvPr>
        </p:nvGraphicFramePr>
        <p:xfrm>
          <a:off x="0" y="428604"/>
          <a:ext cx="2543164" cy="2935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Стрелка вправо 8"/>
          <p:cNvSpPr/>
          <p:nvPr/>
        </p:nvSpPr>
        <p:spPr>
          <a:xfrm>
            <a:off x="2643174" y="1928802"/>
            <a:ext cx="1285884" cy="2857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11"/>
          <p:cNvGrpSpPr/>
          <p:nvPr/>
        </p:nvGrpSpPr>
        <p:grpSpPr>
          <a:xfrm>
            <a:off x="4143372" y="1571612"/>
            <a:ext cx="2928958" cy="714380"/>
            <a:chOff x="4286248" y="1714488"/>
            <a:chExt cx="2928958" cy="714380"/>
          </a:xfrm>
        </p:grpSpPr>
        <p:sp>
          <p:nvSpPr>
            <p:cNvPr id="10" name="Скругленный прямоугольник 9"/>
            <p:cNvSpPr/>
            <p:nvPr/>
          </p:nvSpPr>
          <p:spPr>
            <a:xfrm>
              <a:off x="4286248" y="1714488"/>
              <a:ext cx="2928958" cy="714380"/>
            </a:xfrm>
            <a:prstGeom prst="roundRect">
              <a:avLst/>
            </a:prstGeom>
            <a:solidFill>
              <a:schemeClr val="accent1">
                <a:alpha val="47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357686" y="1785926"/>
              <a:ext cx="27146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2800" b="1" smtClean="0"/>
                <a:t>410 412,7</a:t>
              </a:r>
              <a:endParaRPr lang="ru-RU" dirty="0"/>
            </a:p>
          </p:txBody>
        </p:sp>
      </p:grpSp>
      <p:graphicFrame>
        <p:nvGraphicFramePr>
          <p:cNvPr id="17" name="Диаграмма 16"/>
          <p:cNvGraphicFramePr/>
          <p:nvPr>
            <p:extLst>
              <p:ext uri="{D42A27DB-BD31-4B8C-83A1-F6EECF244321}">
                <p14:modId xmlns:p14="http://schemas.microsoft.com/office/powerpoint/2010/main" val="630203554"/>
              </p:ext>
            </p:extLst>
          </p:nvPr>
        </p:nvGraphicFramePr>
        <p:xfrm>
          <a:off x="428596" y="2000240"/>
          <a:ext cx="8501122" cy="4564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Рисунок 11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/>
          </p:cNvSpPr>
          <p:nvPr/>
        </p:nvSpPr>
        <p:spPr>
          <a:xfrm>
            <a:off x="0" y="0"/>
            <a:ext cx="9144000" cy="127000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Межбюджетные трансферты сельским  	поселениям из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970629"/>
              </p:ext>
            </p:extLst>
          </p:nvPr>
        </p:nvGraphicFramePr>
        <p:xfrm>
          <a:off x="203404" y="1285593"/>
          <a:ext cx="8893231" cy="4139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80234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Межбюджетные трансферты сельским поселениям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223553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11913,4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10381,8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13170,7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114938,2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4512,9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139101,8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/>
                        <a:t>22858,9</a:t>
                      </a:r>
                      <a:endParaRPr lang="ru-RU" sz="9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14510,6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10224,2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9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9393,9</a:t>
                      </a:r>
                      <a:endParaRPr lang="ru-RU" sz="9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25625,7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14810,2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19043,4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322337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выполнение передаваемых полномочий субъектов РФ (субвенция с областного бюджета)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26380"/>
                  </a:ext>
                </a:extLst>
              </a:tr>
              <a:tr h="164001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252,9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288,7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274,4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932,6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454,6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244,2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339,0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228,2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772,2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328,1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274,4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4565511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решение вопросов местного значения муниципального района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3926,2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2155,9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3819,6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67152,4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658,3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1720,8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6310,5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1926,3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1885,4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938,7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8498,9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3076,8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10041,8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dirty="0" smtClean="0"/>
                        <a:t>Прочие межбюджетные трансферты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7734,3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7937,2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9076,7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46853,2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3634,0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136926,4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9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16304,2</a:t>
                      </a:r>
                      <a:endParaRPr lang="ru-RU" sz="9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12245,3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8060,6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8227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16281,6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11405,3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8727,2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036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/>
              <a:t>Расходы бюджетов сельских поселений </a:t>
            </a:r>
            <a:br>
              <a:rPr lang="ru-RU" sz="3200" b="1" dirty="0"/>
            </a:br>
            <a:r>
              <a:rPr lang="ru-RU" sz="3200" b="1" dirty="0"/>
              <a:t>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32004939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</a:t>
            </a:r>
            <a:r>
              <a:rPr lang="ru-RU" sz="16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Расходы </a:t>
            </a:r>
            <a:r>
              <a:rPr lang="ru-RU" sz="1600" b="1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2024 г.      </a:t>
            </a:r>
            <a:r>
              <a:rPr lang="ru-RU" sz="1600" b="1" dirty="0" smtClean="0">
                <a:solidFill>
                  <a:srgbClr val="00B050"/>
                </a:solidFill>
              </a:rPr>
              <a:t>Расходы 2025 г.</a:t>
            </a:r>
            <a:r>
              <a:rPr lang="ru-RU" sz="1600" b="1" dirty="0" smtClean="0">
                <a:solidFill>
                  <a:srgbClr val="0070C0"/>
                </a:solidFill>
              </a:rPr>
              <a:t> </a:t>
            </a:r>
            <a:endParaRPr lang="ru-RU" sz="1600" b="1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6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4,77%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19,10%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16,26%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4,65%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13,85%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21,71%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28,69%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1,94%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18,29%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30,49%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15,23%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8"/>
            <a:ext cx="369332" cy="804915"/>
            <a:chOff x="650527" y="2377514"/>
            <a:chExt cx="369332" cy="836944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377514"/>
              <a:ext cx="369332" cy="729387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102,79%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81354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63711" y="75806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0486821"/>
              </p:ext>
            </p:extLst>
          </p:nvPr>
        </p:nvGraphicFramePr>
        <p:xfrm>
          <a:off x="256112" y="1295896"/>
          <a:ext cx="1556238" cy="1367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Рисунок 4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39816" y="758063"/>
            <a:ext cx="437192" cy="495098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287316" y="1112596"/>
            <a:ext cx="1493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grpSp>
        <p:nvGrpSpPr>
          <p:cNvPr id="52" name="Группа 51"/>
          <p:cNvGrpSpPr/>
          <p:nvPr/>
        </p:nvGrpSpPr>
        <p:grpSpPr>
          <a:xfrm>
            <a:off x="1991300" y="1104407"/>
            <a:ext cx="1556238" cy="1590602"/>
            <a:chOff x="1991300" y="1104407"/>
            <a:chExt cx="1556238" cy="1590602"/>
          </a:xfrm>
        </p:grpSpPr>
        <p:graphicFrame>
          <p:nvGraphicFramePr>
            <p:cNvPr id="2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43250216"/>
                </p:ext>
              </p:extLst>
            </p:nvPr>
          </p:nvGraphicFramePr>
          <p:xfrm>
            <a:off x="1991300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3" name="TextBox 32"/>
            <p:cNvSpPr txBox="1"/>
            <p:nvPr/>
          </p:nvSpPr>
          <p:spPr>
            <a:xfrm>
              <a:off x="2022504" y="110440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Аятское</a:t>
              </a:r>
              <a:endParaRPr lang="ru-RU" sz="1100" b="1" dirty="0"/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3664673" y="1143312"/>
            <a:ext cx="1556238" cy="1551697"/>
            <a:chOff x="3664673" y="1143312"/>
            <a:chExt cx="1556238" cy="1551697"/>
          </a:xfrm>
        </p:grpSpPr>
        <p:graphicFrame>
          <p:nvGraphicFramePr>
            <p:cNvPr id="2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695266854"/>
                </p:ext>
              </p:extLst>
            </p:nvPr>
          </p:nvGraphicFramePr>
          <p:xfrm>
            <a:off x="3664673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34" name="TextBox 33"/>
            <p:cNvSpPr txBox="1"/>
            <p:nvPr/>
          </p:nvSpPr>
          <p:spPr>
            <a:xfrm>
              <a:off x="3727081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Бородиновское</a:t>
              </a:r>
              <a:endParaRPr lang="ru-RU" sz="1100" b="1" dirty="0"/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5349165" y="1143312"/>
            <a:ext cx="1594044" cy="1578248"/>
            <a:chOff x="5349165" y="1143312"/>
            <a:chExt cx="1594044" cy="1578248"/>
          </a:xfrm>
        </p:grpSpPr>
        <p:graphicFrame>
          <p:nvGraphicFramePr>
            <p:cNvPr id="23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369737511"/>
                </p:ext>
              </p:extLst>
            </p:nvPr>
          </p:nvGraphicFramePr>
          <p:xfrm>
            <a:off x="5349165" y="135399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35" name="TextBox 34"/>
            <p:cNvSpPr txBox="1"/>
            <p:nvPr/>
          </p:nvSpPr>
          <p:spPr>
            <a:xfrm>
              <a:off x="5449379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Варненское</a:t>
              </a:r>
              <a:endParaRPr lang="ru-RU" sz="1100" b="1" dirty="0"/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7133871" y="1143312"/>
            <a:ext cx="1556238" cy="1574918"/>
            <a:chOff x="7133871" y="1143312"/>
            <a:chExt cx="1556238" cy="1574918"/>
          </a:xfrm>
        </p:grpSpPr>
        <p:graphicFrame>
          <p:nvGraphicFramePr>
            <p:cNvPr id="24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625611826"/>
                </p:ext>
              </p:extLst>
            </p:nvPr>
          </p:nvGraphicFramePr>
          <p:xfrm>
            <a:off x="7133871" y="135066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36" name="TextBox 35"/>
            <p:cNvSpPr txBox="1"/>
            <p:nvPr/>
          </p:nvSpPr>
          <p:spPr>
            <a:xfrm>
              <a:off x="7148742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Кр.Октябрьское</a:t>
              </a:r>
              <a:endParaRPr lang="ru-RU" sz="1100" b="1" dirty="0"/>
            </a:p>
          </p:txBody>
        </p:sp>
      </p:grpSp>
      <p:grpSp>
        <p:nvGrpSpPr>
          <p:cNvPr id="48" name="Группа 47"/>
          <p:cNvGrpSpPr/>
          <p:nvPr/>
        </p:nvGrpSpPr>
        <p:grpSpPr>
          <a:xfrm>
            <a:off x="540474" y="2640757"/>
            <a:ext cx="1575141" cy="1551188"/>
            <a:chOff x="540474" y="2640757"/>
            <a:chExt cx="1575141" cy="1551188"/>
          </a:xfrm>
        </p:grpSpPr>
        <p:graphicFrame>
          <p:nvGraphicFramePr>
            <p:cNvPr id="25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158489503"/>
                </p:ext>
              </p:extLst>
            </p:nvPr>
          </p:nvGraphicFramePr>
          <p:xfrm>
            <a:off x="540474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37" name="TextBox 36"/>
            <p:cNvSpPr txBox="1"/>
            <p:nvPr/>
          </p:nvSpPr>
          <p:spPr>
            <a:xfrm>
              <a:off x="621785" y="264075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Кулевчинское</a:t>
              </a:r>
              <a:endParaRPr lang="ru-RU" sz="1100" b="1" dirty="0"/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2414351" y="2695009"/>
            <a:ext cx="1556238" cy="1574928"/>
            <a:chOff x="2414351" y="2695009"/>
            <a:chExt cx="1556238" cy="1574928"/>
          </a:xfrm>
        </p:grpSpPr>
        <p:graphicFrame>
          <p:nvGraphicFramePr>
            <p:cNvPr id="26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430632998"/>
                </p:ext>
              </p:extLst>
            </p:nvPr>
          </p:nvGraphicFramePr>
          <p:xfrm>
            <a:off x="2414351" y="2902367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38" name="TextBox 37"/>
            <p:cNvSpPr txBox="1"/>
            <p:nvPr/>
          </p:nvSpPr>
          <p:spPr>
            <a:xfrm>
              <a:off x="2440568" y="2695009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Лейпцигское</a:t>
              </a:r>
              <a:endParaRPr lang="ru-RU" sz="1100" b="1" dirty="0"/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4290555" y="2689418"/>
            <a:ext cx="1556238" cy="1502527"/>
            <a:chOff x="4290555" y="2689418"/>
            <a:chExt cx="1556238" cy="1502527"/>
          </a:xfrm>
        </p:grpSpPr>
        <p:graphicFrame>
          <p:nvGraphicFramePr>
            <p:cNvPr id="27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19897792"/>
                </p:ext>
              </p:extLst>
            </p:nvPr>
          </p:nvGraphicFramePr>
          <p:xfrm>
            <a:off x="4290555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39" name="TextBox 38"/>
            <p:cNvSpPr txBox="1"/>
            <p:nvPr/>
          </p:nvSpPr>
          <p:spPr>
            <a:xfrm>
              <a:off x="4321759" y="268941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Николаевское</a:t>
              </a:r>
              <a:endParaRPr lang="ru-RU" sz="1100" b="1" dirty="0"/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6007473" y="2695776"/>
            <a:ext cx="1556238" cy="1566233"/>
            <a:chOff x="6007473" y="2695776"/>
            <a:chExt cx="1556238" cy="1566233"/>
          </a:xfrm>
        </p:grpSpPr>
        <p:graphicFrame>
          <p:nvGraphicFramePr>
            <p:cNvPr id="28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28313505"/>
                </p:ext>
              </p:extLst>
            </p:nvPr>
          </p:nvGraphicFramePr>
          <p:xfrm>
            <a:off x="6007473" y="2894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40" name="TextBox 39"/>
            <p:cNvSpPr txBox="1"/>
            <p:nvPr/>
          </p:nvSpPr>
          <p:spPr>
            <a:xfrm>
              <a:off x="6038677" y="2695776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Новоуральское</a:t>
              </a:r>
              <a:endParaRPr lang="ru-RU" sz="1100" b="1" dirty="0"/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1507627" y="4429983"/>
            <a:ext cx="1556238" cy="1574928"/>
            <a:chOff x="1507627" y="4429983"/>
            <a:chExt cx="1556238" cy="1574928"/>
          </a:xfrm>
        </p:grpSpPr>
        <p:graphicFrame>
          <p:nvGraphicFramePr>
            <p:cNvPr id="29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00403661"/>
                </p:ext>
              </p:extLst>
            </p:nvPr>
          </p:nvGraphicFramePr>
          <p:xfrm>
            <a:off x="1507627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41" name="TextBox 40"/>
            <p:cNvSpPr txBox="1"/>
            <p:nvPr/>
          </p:nvSpPr>
          <p:spPr>
            <a:xfrm>
              <a:off x="1565612" y="4429983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Покровское</a:t>
              </a:r>
              <a:endParaRPr lang="ru-RU" sz="1100" b="1" dirty="0"/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3436074" y="4440638"/>
            <a:ext cx="1562934" cy="1618525"/>
            <a:chOff x="3436074" y="4440638"/>
            <a:chExt cx="1562934" cy="1618525"/>
          </a:xfrm>
        </p:grpSpPr>
        <p:graphicFrame>
          <p:nvGraphicFramePr>
            <p:cNvPr id="30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441104475"/>
                </p:ext>
              </p:extLst>
            </p:nvPr>
          </p:nvGraphicFramePr>
          <p:xfrm>
            <a:off x="3436074" y="4691593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42" name="TextBox 41"/>
            <p:cNvSpPr txBox="1"/>
            <p:nvPr/>
          </p:nvSpPr>
          <p:spPr>
            <a:xfrm>
              <a:off x="3505178" y="444063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Толстинское</a:t>
              </a:r>
              <a:endParaRPr lang="ru-RU" sz="1100" b="1" dirty="0"/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5304386" y="4485615"/>
            <a:ext cx="1556238" cy="1519296"/>
            <a:chOff x="5304386" y="4485615"/>
            <a:chExt cx="1556238" cy="1519296"/>
          </a:xfrm>
        </p:grpSpPr>
        <p:graphicFrame>
          <p:nvGraphicFramePr>
            <p:cNvPr id="3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986338328"/>
                </p:ext>
              </p:extLst>
            </p:nvPr>
          </p:nvGraphicFramePr>
          <p:xfrm>
            <a:off x="5304386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5"/>
            </a:graphicData>
          </a:graphic>
        </p:graphicFrame>
        <p:sp>
          <p:nvSpPr>
            <p:cNvPr id="43" name="TextBox 42"/>
            <p:cNvSpPr txBox="1"/>
            <p:nvPr/>
          </p:nvSpPr>
          <p:spPr>
            <a:xfrm>
              <a:off x="5318330" y="448561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Казановское</a:t>
              </a:r>
              <a:endParaRPr lang="ru-RU" sz="1100" b="1" dirty="0"/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7117538" y="4454645"/>
            <a:ext cx="1556238" cy="1550266"/>
            <a:chOff x="7117538" y="4454645"/>
            <a:chExt cx="1556238" cy="1550266"/>
          </a:xfrm>
        </p:grpSpPr>
        <p:graphicFrame>
          <p:nvGraphicFramePr>
            <p:cNvPr id="3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26382640"/>
                </p:ext>
              </p:extLst>
            </p:nvPr>
          </p:nvGraphicFramePr>
          <p:xfrm>
            <a:off x="7117538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44" name="TextBox 43"/>
            <p:cNvSpPr txBox="1"/>
            <p:nvPr/>
          </p:nvSpPr>
          <p:spPr>
            <a:xfrm>
              <a:off x="7179946" y="445464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Катенинское</a:t>
              </a:r>
              <a:endParaRPr lang="ru-RU" sz="1100" b="1" dirty="0"/>
            </a:p>
          </p:txBody>
        </p:sp>
      </p:grpSp>
      <p:grpSp>
        <p:nvGrpSpPr>
          <p:cNvPr id="18" name="Группа 17"/>
          <p:cNvGrpSpPr/>
          <p:nvPr/>
        </p:nvGrpSpPr>
        <p:grpSpPr>
          <a:xfrm>
            <a:off x="1236930" y="6161760"/>
            <a:ext cx="7189520" cy="637100"/>
            <a:chOff x="601930" y="6155704"/>
            <a:chExt cx="7189520" cy="637100"/>
          </a:xfrm>
        </p:grpSpPr>
        <p:sp>
          <p:nvSpPr>
            <p:cNvPr id="66" name="TextBox 65"/>
            <p:cNvSpPr txBox="1"/>
            <p:nvPr/>
          </p:nvSpPr>
          <p:spPr>
            <a:xfrm>
              <a:off x="640782" y="6577360"/>
              <a:ext cx="265242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800" dirty="0"/>
                <a:t>ЖИЛИЩНО-КОММУНАЛЬНОЕ ХОЗЯЙСТВО</a:t>
              </a:r>
            </a:p>
          </p:txBody>
        </p:sp>
        <p:grpSp>
          <p:nvGrpSpPr>
            <p:cNvPr id="17" name="Группа 16"/>
            <p:cNvGrpSpPr/>
            <p:nvPr/>
          </p:nvGrpSpPr>
          <p:grpSpPr>
            <a:xfrm>
              <a:off x="601930" y="6155704"/>
              <a:ext cx="7189520" cy="584345"/>
              <a:chOff x="572082" y="6154580"/>
              <a:chExt cx="6125486" cy="584345"/>
            </a:xfrm>
          </p:grpSpPr>
          <p:sp>
            <p:nvSpPr>
              <p:cNvPr id="11" name="Прямоугольник 10"/>
              <p:cNvSpPr/>
              <p:nvPr/>
            </p:nvSpPr>
            <p:spPr>
              <a:xfrm>
                <a:off x="572082" y="6213099"/>
                <a:ext cx="104926" cy="86660"/>
              </a:xfrm>
              <a:prstGeom prst="rect">
                <a:avLst/>
              </a:prstGeom>
              <a:solidFill>
                <a:srgbClr val="8F280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4" name="Прямоугольник 53"/>
              <p:cNvSpPr/>
              <p:nvPr/>
            </p:nvSpPr>
            <p:spPr>
              <a:xfrm>
                <a:off x="572082" y="6320255"/>
                <a:ext cx="104926" cy="86660"/>
              </a:xfrm>
              <a:prstGeom prst="rect">
                <a:avLst/>
              </a:prstGeom>
              <a:solidFill>
                <a:srgbClr val="B566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5" name="Прямоугольник 54"/>
              <p:cNvSpPr/>
              <p:nvPr/>
            </p:nvSpPr>
            <p:spPr>
              <a:xfrm>
                <a:off x="572082" y="6427411"/>
                <a:ext cx="104926" cy="86660"/>
              </a:xfrm>
              <a:prstGeom prst="rect">
                <a:avLst/>
              </a:prstGeom>
              <a:solidFill>
                <a:srgbClr val="89724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рямоугольник 55"/>
              <p:cNvSpPr/>
              <p:nvPr/>
            </p:nvSpPr>
            <p:spPr>
              <a:xfrm>
                <a:off x="572082" y="6534567"/>
                <a:ext cx="104926" cy="86660"/>
              </a:xfrm>
              <a:prstGeom prst="rect">
                <a:avLst/>
              </a:prstGeom>
              <a:solidFill>
                <a:srgbClr val="4F5D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рямоугольник 56"/>
              <p:cNvSpPr/>
              <p:nvPr/>
            </p:nvSpPr>
            <p:spPr>
              <a:xfrm>
                <a:off x="572082" y="6641723"/>
                <a:ext cx="104926" cy="86660"/>
              </a:xfrm>
              <a:prstGeom prst="rect">
                <a:avLst/>
              </a:prstGeom>
              <a:solidFill>
                <a:srgbClr val="8399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рямоугольник 57"/>
              <p:cNvSpPr/>
              <p:nvPr/>
            </p:nvSpPr>
            <p:spPr>
              <a:xfrm>
                <a:off x="4321759" y="6266788"/>
                <a:ext cx="104926" cy="86660"/>
              </a:xfrm>
              <a:prstGeom prst="rect">
                <a:avLst/>
              </a:prstGeom>
              <a:solidFill>
                <a:srgbClr val="304E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рямоугольник 58"/>
              <p:cNvSpPr/>
              <p:nvPr/>
            </p:nvSpPr>
            <p:spPr>
              <a:xfrm>
                <a:off x="4321759" y="6374127"/>
                <a:ext cx="104926" cy="86660"/>
              </a:xfrm>
              <a:prstGeom prst="rect">
                <a:avLst/>
              </a:prstGeom>
              <a:solidFill>
                <a:srgbClr val="C78F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рямоугольник 59"/>
              <p:cNvSpPr/>
              <p:nvPr/>
            </p:nvSpPr>
            <p:spPr>
              <a:xfrm>
                <a:off x="4321759" y="6481283"/>
                <a:ext cx="104926" cy="86660"/>
              </a:xfrm>
              <a:prstGeom prst="rect">
                <a:avLst/>
              </a:prstGeom>
              <a:solidFill>
                <a:srgbClr val="E0A3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Прямоугольник 60"/>
              <p:cNvSpPr/>
              <p:nvPr/>
            </p:nvSpPr>
            <p:spPr>
              <a:xfrm>
                <a:off x="4321759" y="6588439"/>
                <a:ext cx="104926" cy="86660"/>
              </a:xfrm>
              <a:prstGeom prst="rect">
                <a:avLst/>
              </a:prstGeom>
              <a:solidFill>
                <a:srgbClr val="B5A58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619473" y="6154580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 smtClean="0"/>
                  <a:t>ОБЩЕГОСУДАРСТВЕННЫЕ ВОПРОСЫ</a:t>
                </a:r>
                <a:endParaRPr lang="ru-RU" sz="800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619473" y="6262302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ОБОРОНА</a:t>
                </a: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619472" y="6385413"/>
                <a:ext cx="3671083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600" dirty="0"/>
                  <a:t>НАЦИОНАЛЬНАЯ БЕЗОПАСНОСТЬ И ПРАВООХРАНИТЕЛЬНАЯ ДЕЯТЕЛЬНОСТЬ</a:t>
                </a: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605185" y="6473668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ЭКОНОМИКА</a:t>
                </a: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4374222" y="6202396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ОБРАЗОВАНИЕ</a:t>
                </a: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4374222" y="6309735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КУЛЬТУРА, КИНЕМАТОГРАФИЯ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4374222" y="6418194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СОЦИАЛЬНАЯ ПОЛИТИКА</a:t>
                </a: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4374222" y="6523481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ФИЗИЧЕСКАЯ КУЛЬТУРА И СПОРТ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732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0399405"/>
              </p:ext>
            </p:extLst>
          </p:nvPr>
        </p:nvGraphicFramePr>
        <p:xfrm>
          <a:off x="148054" y="1246274"/>
          <a:ext cx="8861475" cy="31964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57452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Благоустройство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662,8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3568,3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25857,8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2843,9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12472,8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1151,4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1092,9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2505,1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4601,1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2294,8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baseline="0" dirty="0" smtClean="0"/>
                        <a:t>оборудование и ремонт уличного освещения населённых пунктов, оплата за электроэнергию, замена и ремонт оборудования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564,5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675,2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368,9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7039,6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784,4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312,6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741,5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2876,9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1260,5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</a:tbl>
          </a:graphicData>
        </a:graphic>
      </p:graphicFrame>
      <p:graphicFrame>
        <p:nvGraphicFramePr>
          <p:cNvPr id="28" name="Таблица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1026564"/>
              </p:ext>
            </p:extLst>
          </p:nvPr>
        </p:nvGraphicFramePr>
        <p:xfrm>
          <a:off x="148054" y="4372828"/>
          <a:ext cx="8861475" cy="21048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522998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732124">
                  <a:extLst>
                    <a:ext uri="{9D8B030D-6E8A-4147-A177-3AD203B41FA5}">
                      <a16:colId xmlns:a16="http://schemas.microsoft.com/office/drawing/2014/main" val="140670144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вопросы в области жилищно-коммунального хозяйства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2204,4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2642,7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509,4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5308,8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34461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29" name="Таблица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982048"/>
              </p:ext>
            </p:extLst>
          </p:nvPr>
        </p:nvGraphicFramePr>
        <p:xfrm>
          <a:off x="196873" y="1833434"/>
          <a:ext cx="8873522" cy="3718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Дорожное хозяйство (дорожные фонды)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1665,7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2242,1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1520,5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63825,5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748,0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2516,0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2103,7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997,3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3973,5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10142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Мероприятия по совершенствованию движения пешеходов и предупреждению аварийности с участием пешеходов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559,8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571,6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284,1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5107,7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294,0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299,3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автомобильных дорог общего пользования местного значения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1105,9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1670,5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1236,4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58718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1309,9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1766,0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1584,8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1848,0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1203,9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9841,9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12213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Легкий дым">
  <a:themeElements>
    <a:clrScheme name="Легкий дым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Легкий дым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Легкий дым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TM02892315[[fn=Легкий дым]]</Template>
  <TotalTime>13835</TotalTime>
  <Words>1420</Words>
  <Application>Microsoft Office PowerPoint</Application>
  <PresentationFormat>Экран (4:3)</PresentationFormat>
  <Paragraphs>846</Paragraphs>
  <Slides>16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2" baseType="lpstr">
      <vt:lpstr>Arial</vt:lpstr>
      <vt:lpstr>Calibri</vt:lpstr>
      <vt:lpstr>Century Gothic</vt:lpstr>
      <vt:lpstr>Times New Roman</vt:lpstr>
      <vt:lpstr>Wingdings 3</vt:lpstr>
      <vt:lpstr>Легкий дым</vt:lpstr>
      <vt:lpstr>   «Отчет об исполнении бюджетов сельских поселений Варненского муниципального района за 2025 год»</vt:lpstr>
      <vt:lpstr>Доходы  бюджетов сельских поселений за 2025 год</vt:lpstr>
      <vt:lpstr>Налоговые и неналоговые доходы  бюджетов сельских поселений за 2025 год</vt:lpstr>
      <vt:lpstr>Трансферты сельским поселениям из бюджета района в 2025 году</vt:lpstr>
      <vt:lpstr>Презентация PowerPoint</vt:lpstr>
      <vt:lpstr>Расходы бюджетов сельских поселений  за 2025 год</vt:lpstr>
      <vt:lpstr>Структура расходов бюджетов сельских поселений за 2025 год</vt:lpstr>
      <vt:lpstr>Структура расходов бюджетов сельских поселений в 2025 году</vt:lpstr>
      <vt:lpstr>Структура расходов бюджетов сельских поселений в 2025 году</vt:lpstr>
      <vt:lpstr>Структура расходов бюджетов сельских поселений в 2025 году</vt:lpstr>
      <vt:lpstr>Структура расходов бюджетов сельских поселений в 2025 году</vt:lpstr>
      <vt:lpstr>Структура расходов бюджетов сельских поселений в 2025 году</vt:lpstr>
      <vt:lpstr>Структура расходов бюджетов сельских поселений в 2025 году</vt:lpstr>
      <vt:lpstr>Оплата труда в 2025 году</vt:lpstr>
      <vt:lpstr>Трансферты из бюджетов сельских поселений в 2025 году</vt:lpstr>
      <vt:lpstr>СПАСИБО ЗА ВНИМАНИЕ!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oper</dc:creator>
  <cp:lastModifiedBy>Vovik</cp:lastModifiedBy>
  <cp:revision>554</cp:revision>
  <cp:lastPrinted>2026-03-30T09:35:57Z</cp:lastPrinted>
  <dcterms:created xsi:type="dcterms:W3CDTF">2014-04-22T03:45:05Z</dcterms:created>
  <dcterms:modified xsi:type="dcterms:W3CDTF">2026-04-09T11:05:23Z</dcterms:modified>
</cp:coreProperties>
</file>